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3" r:id="rId2"/>
    <p:sldId id="266" r:id="rId3"/>
    <p:sldId id="267" r:id="rId4"/>
    <p:sldId id="265" r:id="rId5"/>
    <p:sldId id="264" r:id="rId6"/>
    <p:sldId id="26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useo Slab 500" panose="02000000000000000000" pitchFamily="50" charset="0"/>
      <p:regular r:id="rId13"/>
    </p:embeddedFont>
    <p:embeddedFont>
      <p:font typeface="Museo Sans 300" panose="02000000000000000000" pitchFamily="50" charset="0"/>
      <p:regular r:id="rId14"/>
      <p: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0172B-DA5E-48C5-9B36-2A5057F4FD35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1605-5D03-4728-BF10-33A2D2B1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3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E860-3AE7-45D5-BE8A-101C132838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E860-3AE7-45D5-BE8A-101C132838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E860-3AE7-45D5-BE8A-101C132838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9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E860-3AE7-45D5-BE8A-101C132838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8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E860-3AE7-45D5-BE8A-101C132838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2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E860-3AE7-45D5-BE8A-101C132838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0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3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4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9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7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4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1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F0E2-CF73-43E2-8531-971F8B98B57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9A10-E6A3-4AFE-ABC6-278007B3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64772" y="692456"/>
            <a:ext cx="5344511" cy="2757547"/>
            <a:chOff x="6486524" y="1333500"/>
            <a:chExt cx="6133782" cy="2757547"/>
          </a:xfrm>
        </p:grpSpPr>
        <p:sp>
          <p:nvSpPr>
            <p:cNvPr id="13" name="TextBox 12"/>
            <p:cNvSpPr txBox="1"/>
            <p:nvPr/>
          </p:nvSpPr>
          <p:spPr>
            <a:xfrm>
              <a:off x="6496050" y="1333500"/>
              <a:ext cx="4389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Your weekly Azure news fix.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6524" y="1782723"/>
              <a:ext cx="613378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Azure Weekly is a summary of the week's top 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news in the Microsoft Azure ecosystem, as well as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interesting historic content that's well worth reading.</a:t>
              </a:r>
            </a:p>
            <a:p>
              <a:endParaRPr lang="en-GB" sz="1600" dirty="0">
                <a:solidFill>
                  <a:schemeClr val="bg1"/>
                </a:solidFill>
                <a:latin typeface="Museo Sans 3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It's aimed at developers, architects, IT Managers, 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infrastructure folk, or anyone trying to keep on </a:t>
              </a:r>
              <a:b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top of the latest Azure developments.</a:t>
              </a:r>
            </a:p>
            <a:p>
              <a:endParaRPr lang="en-GB" sz="1600" dirty="0">
                <a:solidFill>
                  <a:schemeClr val="bg1"/>
                </a:solidFill>
                <a:latin typeface="Museo Sans 3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Subscribe at: http://azureweekly.info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5500" y="3403669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aleway" panose="020B0003030101060003" pitchFamily="34" charset="0"/>
              </a:rPr>
              <a:t>Azure Weekly</a:t>
            </a:r>
          </a:p>
        </p:txBody>
      </p:sp>
    </p:spTree>
    <p:extLst>
      <p:ext uri="{BB962C8B-B14F-4D97-AF65-F5344CB8AC3E}">
        <p14:creationId xmlns:p14="http://schemas.microsoft.com/office/powerpoint/2010/main" val="417977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76525" y="3438615"/>
            <a:ext cx="6771277" cy="1988106"/>
            <a:chOff x="6486524" y="1333500"/>
            <a:chExt cx="6771277" cy="1988106"/>
          </a:xfrm>
        </p:grpSpPr>
        <p:sp>
          <p:nvSpPr>
            <p:cNvPr id="10" name="TextBox 9"/>
            <p:cNvSpPr txBox="1"/>
            <p:nvPr/>
          </p:nvSpPr>
          <p:spPr>
            <a:xfrm>
              <a:off x="6496050" y="1333500"/>
              <a:ext cx="2676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Cloud Migration</a:t>
              </a:r>
              <a:endParaRPr lang="en-GB" sz="20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6524" y="1782723"/>
              <a:ext cx="6771277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Daunted by the complexity of adopting The Cloud? Don't panic,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we've got a process you can use.</a:t>
              </a:r>
            </a:p>
            <a:p>
              <a:endParaRPr lang="en-GB" sz="1600" dirty="0">
                <a:solidFill>
                  <a:schemeClr val="bg1"/>
                </a:solidFill>
                <a:latin typeface="Museo Sans 3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For an easy guide to the process, we have created a </a:t>
              </a:r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free poster</a:t>
              </a:r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:</a:t>
              </a:r>
            </a:p>
            <a:p>
              <a:endParaRPr lang="en-GB" sz="14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https://endjin.com/thought-leadership/cloud-migration-process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44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99414" y="3736539"/>
            <a:ext cx="7011920" cy="1741885"/>
            <a:chOff x="6486524" y="1333500"/>
            <a:chExt cx="7011920" cy="1741885"/>
          </a:xfrm>
        </p:grpSpPr>
        <p:sp>
          <p:nvSpPr>
            <p:cNvPr id="7" name="TextBox 6"/>
            <p:cNvSpPr txBox="1"/>
            <p:nvPr/>
          </p:nvSpPr>
          <p:spPr>
            <a:xfrm>
              <a:off x="6496050" y="1333500"/>
              <a:ext cx="3636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Security &amp; Compliance</a:t>
              </a:r>
              <a:endParaRPr lang="en-GB" sz="20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6524" y="1782723"/>
              <a:ext cx="7011920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For an easy guide to the process, that lists 21 threats and 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42 barriers grouped into four discrete categories, we have 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created a </a:t>
              </a:r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free poster</a:t>
              </a:r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:</a:t>
              </a:r>
            </a:p>
            <a:p>
              <a:endParaRPr lang="en-GB" sz="14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https://endjin.com/thought-leadership/cloud-adoption-risk-model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3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96199" y="714375"/>
            <a:ext cx="4040689" cy="2726770"/>
            <a:chOff x="6486524" y="1333500"/>
            <a:chExt cx="4040689" cy="2726770"/>
          </a:xfrm>
        </p:grpSpPr>
        <p:sp>
          <p:nvSpPr>
            <p:cNvPr id="8" name="TextBox 7"/>
            <p:cNvSpPr txBox="1"/>
            <p:nvPr/>
          </p:nvSpPr>
          <p:spPr>
            <a:xfrm>
              <a:off x="6496050" y="1333500"/>
              <a:ext cx="3048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Cloud Comparison</a:t>
              </a:r>
              <a:endParaRPr lang="en-GB" sz="20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6524" y="1782723"/>
              <a:ext cx="4040689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Confused by the cloud services offered by Microsoft, Amazon &amp; Google?</a:t>
              </a:r>
            </a:p>
            <a:p>
              <a:endParaRPr lang="en-GB" sz="1600" dirty="0">
                <a:solidFill>
                  <a:schemeClr val="bg1"/>
                </a:solidFill>
                <a:latin typeface="Museo Sans 3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For an easy side-by-side comparison, we have created a </a:t>
              </a:r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free poster</a:t>
              </a:r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:</a:t>
              </a:r>
              <a:endParaRPr lang="en-GB" sz="16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  <a:p>
              <a:endParaRPr lang="en-GB" sz="14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https://endjin.com/thought-leadership/cloud-platform-comparison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21968" y="1400175"/>
            <a:ext cx="4540469" cy="2480548"/>
            <a:chOff x="6486524" y="1333500"/>
            <a:chExt cx="4867276" cy="2480548"/>
          </a:xfrm>
        </p:grpSpPr>
        <p:sp>
          <p:nvSpPr>
            <p:cNvPr id="7" name="TextBox 6"/>
            <p:cNvSpPr txBox="1"/>
            <p:nvPr/>
          </p:nvSpPr>
          <p:spPr>
            <a:xfrm>
              <a:off x="6496050" y="1333500"/>
              <a:ext cx="4238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Azure Technology Selector</a:t>
              </a:r>
              <a:endParaRPr lang="en-GB" sz="20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6524" y="1782723"/>
              <a:ext cx="486727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The breadth of products available in Azure can </a:t>
              </a:r>
              <a:b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make technology selection a challenge.</a:t>
              </a:r>
            </a:p>
            <a:p>
              <a:endParaRPr lang="en-GB" sz="1600" dirty="0">
                <a:solidFill>
                  <a:schemeClr val="bg1"/>
                </a:solidFill>
                <a:latin typeface="Museo Sans 3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For an guidance through a maze of options, </a:t>
              </a:r>
              <a:b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we have created a </a:t>
              </a:r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free poster</a:t>
              </a:r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:</a:t>
              </a:r>
            </a:p>
            <a:p>
              <a:endParaRPr lang="en-GB" sz="1400" dirty="0">
                <a:solidFill>
                  <a:schemeClr val="bg1"/>
                </a:solidFill>
                <a:latin typeface="Museo Slab 500" panose="02000000000000000000" pitchFamily="50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https://endjin.com/thought-leadership/azure-technology-selector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97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7158" y="293544"/>
            <a:ext cx="4762042" cy="3742432"/>
            <a:chOff x="6486524" y="1333500"/>
            <a:chExt cx="4867276" cy="3742432"/>
          </a:xfrm>
        </p:grpSpPr>
        <p:sp>
          <p:nvSpPr>
            <p:cNvPr id="7" name="TextBox 6"/>
            <p:cNvSpPr txBox="1"/>
            <p:nvPr/>
          </p:nvSpPr>
          <p:spPr>
            <a:xfrm>
              <a:off x="6496050" y="1333500"/>
              <a:ext cx="1914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Museo Slab 500" panose="02000000000000000000" pitchFamily="50" charset="0"/>
                </a:rPr>
                <a:t>API Matrix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6524" y="1782723"/>
              <a:ext cx="4867276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Want to join the API Economy but don't know where to start? Don't panic, we've got a process you can use.</a:t>
              </a:r>
            </a:p>
            <a:p>
              <a:endParaRPr lang="en-GB" sz="1600" dirty="0">
                <a:solidFill>
                  <a:schemeClr val="bg1"/>
                </a:solidFill>
                <a:latin typeface="Museo Sans 300" panose="02000000000000000000" pitchFamily="50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The API Maturity Matrix provides an easy way to assess and track your organizational capabilities across the areas required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to deliver an API based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business, including examples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of practical next steps for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an organization that's new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to the API Economy.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D871955-0973-467A-AA63-BDB6DA0C754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44E544-A89B-44A7-A555-7BCD6FA069E0}"/>
              </a:ext>
            </a:extLst>
          </p:cNvPr>
          <p:cNvSpPr/>
          <p:nvPr/>
        </p:nvSpPr>
        <p:spPr>
          <a:xfrm>
            <a:off x="267158" y="4959984"/>
            <a:ext cx="776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useo Slab 500" panose="02000000000000000000" pitchFamily="50" charset="0"/>
              </a:rPr>
              <a:t>Download a free maturity matrix at:</a:t>
            </a:r>
          </a:p>
          <a:p>
            <a:r>
              <a:rPr lang="en-GB" dirty="0">
                <a:solidFill>
                  <a:schemeClr val="bg1"/>
                </a:solidFill>
                <a:latin typeface="Museo Slab 500" panose="02000000000000000000" pitchFamily="50" charset="0"/>
              </a:rPr>
              <a:t>https://endjin.com/thought-leadership/api-maturity-matrix</a:t>
            </a:r>
          </a:p>
        </p:txBody>
      </p:sp>
    </p:spTree>
    <p:extLst>
      <p:ext uri="{BB962C8B-B14F-4D97-AF65-F5344CB8AC3E}">
        <p14:creationId xmlns:p14="http://schemas.microsoft.com/office/powerpoint/2010/main" val="234920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280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Museo Slab 500</vt:lpstr>
      <vt:lpstr>Museo Sans 300</vt:lpstr>
      <vt:lpstr>Raleway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van Rooijen</dc:creator>
  <cp:lastModifiedBy>Howard van Rooijen</cp:lastModifiedBy>
  <cp:revision>28</cp:revision>
  <dcterms:created xsi:type="dcterms:W3CDTF">2017-02-01T18:02:21Z</dcterms:created>
  <dcterms:modified xsi:type="dcterms:W3CDTF">2017-11-10T16:44:43Z</dcterms:modified>
</cp:coreProperties>
</file>